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Maven Pro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3032651-7BFD-447A-9E25-BDA28E31D1C2}">
  <a:tblStyle styleId="{43032651-7BFD-447A-9E25-BDA28E31D1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11" Type="http://schemas.openxmlformats.org/officeDocument/2006/relationships/slide" Target="slides/slide5.xml"/><Relationship Id="rId22" Type="http://schemas.openxmlformats.org/officeDocument/2006/relationships/font" Target="fonts/Nunito-boldItalic.fntdata"/><Relationship Id="rId10" Type="http://schemas.openxmlformats.org/officeDocument/2006/relationships/slide" Target="slides/slide4.xml"/><Relationship Id="rId21" Type="http://schemas.openxmlformats.org/officeDocument/2006/relationships/font" Target="fonts/Nunito-italic.fntdata"/><Relationship Id="rId13" Type="http://schemas.openxmlformats.org/officeDocument/2006/relationships/slide" Target="slides/slide7.xml"/><Relationship Id="rId24" Type="http://schemas.openxmlformats.org/officeDocument/2006/relationships/font" Target="fonts/MavenPro-bold.fntdata"/><Relationship Id="rId12" Type="http://schemas.openxmlformats.org/officeDocument/2006/relationships/slide" Target="slides/slide6.xml"/><Relationship Id="rId23" Type="http://schemas.openxmlformats.org/officeDocument/2006/relationships/font" Target="fonts/Maven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Nunito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dpi.com/2218-6581/10/1/40/htm" TargetMode="External"/><Relationship Id="rId3" Type="http://schemas.openxmlformats.org/officeDocument/2006/relationships/hyperlink" Target="https://arxiv.org/ftp/arxiv/papers/2112/2112.13192.pdf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xels.com/search/video%20games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-users.cs.york.ac.uk/~pcairns/pubs/Cairns_IJHCS19.pdf" TargetMode="External"/><Relationship Id="rId3" Type="http://schemas.openxmlformats.org/officeDocument/2006/relationships/hyperlink" Target="https://ablegamers.org/knowledge-base/hori-flex/" TargetMode="External"/><Relationship Id="rId4" Type="http://schemas.openxmlformats.org/officeDocument/2006/relationships/hyperlink" Target="https://devpost.com/software/infinity-gauntlet-2-0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cbi.nlm.nih.gov/pmc/articles/PMC4968852/" TargetMode="External"/><Relationship Id="rId3" Type="http://schemas.openxmlformats.org/officeDocument/2006/relationships/hyperlink" Target="https://www.mdpi.com/2218-6581/10/1/40/htm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ackaday.io/project/193-grabby-bot" TargetMode="External"/><Relationship Id="rId3" Type="http://schemas.openxmlformats.org/officeDocument/2006/relationships/hyperlink" Target="https://gettecla.com/" TargetMode="External"/><Relationship Id="rId4" Type="http://schemas.openxmlformats.org/officeDocument/2006/relationships/hyperlink" Target="https://www.xbox.com/en-US/accessories/controllers/xbox-adaptive-controller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imeo.com/179539387" TargetMode="External"/><Relationship Id="rId3" Type="http://schemas.openxmlformats.org/officeDocument/2006/relationships/hyperlink" Target="https://github.com/abhishekyana/Robotic-hand" TargetMode="External"/><Relationship Id="rId4" Type="http://schemas.openxmlformats.org/officeDocument/2006/relationships/hyperlink" Target="https://grahamjessup.com/watchman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rmdynamics.com/upper-limb-library/introduction-to-myoelectric-prostheses" TargetMode="External"/><Relationship Id="rId3" Type="http://schemas.openxmlformats.org/officeDocument/2006/relationships/hyperlink" Target="https://mcopro.com/prosthetics/technology/ilimb-quantum/" TargetMode="External"/><Relationship Id="rId4" Type="http://schemas.openxmlformats.org/officeDocument/2006/relationships/hyperlink" Target="http://en.wikipedia.org/wiki/Proportional_myoelectric_control" TargetMode="External"/><Relationship Id="rId5" Type="http://schemas.openxmlformats.org/officeDocument/2006/relationships/hyperlink" Target="https://www.instructables.com/Tact-Low-cost-Advanced-Prosthetic-Hand/#:~:text=Step%205%3A%20Controlling%20the%20Hand,what%20grip%20they%20are%20usin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5b96cdd26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5b96cdd26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Ysatis and Chelsea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MES (Myoelectrical Signals) also usually involves using electrodes, which on compromised or fragile skin can be finicky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https://www.mdpi.com/2218-6581/10/1/40/htm</a:t>
            </a:r>
            <a:r>
              <a:rPr lang="en"/>
              <a:t> (Ysatis)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https://arxiv.org/ftp/arxiv/papers/2112/2112.13192.pdf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5b96cdd26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5b96cdd26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Chelsea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5b96cdd26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5b96cdd26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Piyusha?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b96cdd2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5b96cdd2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https://www.pexels.com/search/video%20games/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Piyusha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b96cdd2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5b96cdd2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Piyusha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615b59819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615b59819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Ysatis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Currently, users use one or more of these adaptions, however, where our product comes in is….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https://www-users.cs.york.ac.uk/~pcairns/pubs/Cairns_IJHCS19.pdf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https://ablegamers.org/knowledge-base/hori-flex/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https://devpost.com/software/infinity-gauntlet-2-0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5b96cdd26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5b96cdd26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ysatis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615b59819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615b59819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Chelsea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in our literature review, we looked into a lot of open source projects. Because of the vastness of robotics, there is a lot of of design decisions the team has to make when it comes to our project. For this first sprint, we focused on researching user input, and we identified a few common solutions.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Control Scheme - sequential control (vs simultaneous control) is most popular in prostheses…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Schemes -  on-off control, proportional control, direct control, FSM control, pattern-recognition based control, posture control, regression control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https://www.ncbi.nlm.nih.gov/pmc/articles/PMC4968852/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https://www.mdpi.com/2218-6581/10/1/40/htm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https://www.galileo.org/robotics/design.html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614e6b0e1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614e6b0e1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Ysatis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https://hackaday.io/project/193-grabby-bot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https://gettecla.com/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https://www.xbox.com/en-US/accessories/controllers/xbox-adaptive-controller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615b59819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615b59819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Ysatis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https://vimeo.com/179539387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https://github.com/abhishekyana/Robotic-hand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https://grahamjessup.com/watchman/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5b96cdd26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5b96cdd26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Chelsea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https://www.armdynamics.com/upper-limb-library/introduction-to-myoelectric-prostheses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https://mcopro.com/prosthetics/technology/ilimb-quantum/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Taska Hand and ETD shown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55555"/>
                </a:solidFill>
                <a:highlight>
                  <a:srgbClr val="FFFFFF"/>
                </a:highlight>
              </a:rPr>
              <a:t>Typically advanced prosthetic devices use</a:t>
            </a:r>
            <a:r>
              <a:rPr lang="en" sz="1500" u="sng">
                <a:solidFill>
                  <a:srgbClr val="DA7300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myoelectric control </a:t>
            </a:r>
            <a:r>
              <a:rPr lang="en" sz="1500">
                <a:solidFill>
                  <a:srgbClr val="555555"/>
                </a:solidFill>
                <a:highlight>
                  <a:srgbClr val="FFFFFF"/>
                </a:highlight>
              </a:rPr>
              <a:t>to read the small voltages given off by a user's muscles, called electromyography (or EMG) signals. From these voltages we can tell what muscles around the users forearm are flexed and can then determine what grip they are using.</a:t>
            </a:r>
            <a:endParaRPr sz="15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https://www.instructables.com/Tact-Low-cost-Advanced-Prosthetic-Hand/#:~:text=Step%205%3A%20Controlling%20the%20Hand,what%20grip%20they%20are%20using</a:t>
            </a:r>
            <a:r>
              <a:rPr lang="en" sz="1500">
                <a:solidFill>
                  <a:srgbClr val="555555"/>
                </a:solidFill>
                <a:highlight>
                  <a:srgbClr val="FFFFFF"/>
                </a:highlight>
              </a:rPr>
              <a:t>.</a:t>
            </a:r>
            <a:endParaRPr sz="15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ypi.org/project/SpeechRecognition/" TargetMode="External"/><Relationship Id="rId4" Type="http://schemas.openxmlformats.org/officeDocument/2006/relationships/hyperlink" Target="https://aiyprojects.withgoogle.com/vision" TargetMode="External"/><Relationship Id="rId5" Type="http://schemas.openxmlformats.org/officeDocument/2006/relationships/hyperlink" Target="https://github.com/nok/leap-motion-processing" TargetMode="External"/><Relationship Id="rId6" Type="http://schemas.openxmlformats.org/officeDocument/2006/relationships/hyperlink" Target="http://www.youtube.com/watch?v=xo8RRXo4SKw" TargetMode="External"/><Relationship Id="rId7" Type="http://schemas.openxmlformats.org/officeDocument/2006/relationships/image" Target="../media/image4.jpg"/><Relationship Id="rId8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Helping Hand: Sprint 1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Piyusha Dongre, Chelsea Lau, Ysatis Tagle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/>
          <p:nvPr>
            <p:ph type="title"/>
          </p:nvPr>
        </p:nvSpPr>
        <p:spPr>
          <a:xfrm>
            <a:off x="1287750" y="586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to evaluate and reason for choosing them</a:t>
            </a:r>
            <a:endParaRPr/>
          </a:p>
        </p:txBody>
      </p:sp>
      <p:graphicFrame>
        <p:nvGraphicFramePr>
          <p:cNvPr id="349" name="Google Shape;349;p22"/>
          <p:cNvGraphicFramePr/>
          <p:nvPr/>
        </p:nvGraphicFramePr>
        <p:xfrm>
          <a:off x="486900" y="17543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{43032651-7BFD-447A-9E25-BDA28E31D1C2}</a:tableStyleId>
              </a:tblPr>
              <a:tblGrid>
                <a:gridCol w="2773850"/>
                <a:gridCol w="2773850"/>
                <a:gridCol w="2773850"/>
              </a:tblGrid>
              <a:tr h="34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5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Type</a:t>
                      </a:r>
                      <a:endParaRPr sz="1200">
                        <a:solidFill>
                          <a:schemeClr val="accent5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5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Advantages</a:t>
                      </a:r>
                      <a:endParaRPr sz="1200">
                        <a:solidFill>
                          <a:schemeClr val="accent5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5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Disadvantages </a:t>
                      </a:r>
                      <a:endParaRPr sz="1200">
                        <a:solidFill>
                          <a:schemeClr val="accent5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118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Myoelectric Prostheses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unito"/>
                        <a:buChar char="●"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Less effort from user end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unito"/>
                        <a:buChar char="●"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More freedom of movement than body-powered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unito"/>
                        <a:buChar char="●"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Batteries and motors are heavy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unito"/>
                        <a:buChar char="●"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Harder to waterproof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unito"/>
                        <a:buChar char="●"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Expensive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unito"/>
                        <a:buChar char="●"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Restricted to users capabilities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84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Direct Signal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unito"/>
                        <a:buChar char="●"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Easier to implement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unito"/>
                        <a:buChar char="●"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Cheaper for user/DIY solutions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unito"/>
                        <a:buChar char="●"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Requires internet connection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unito"/>
                        <a:buChar char="●"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Restricted to user’s capabilities (accessibility)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9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External Library Processing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unito"/>
                        <a:buChar char="●"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More robust due to open source development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unito"/>
                        <a:buChar char="●"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Hands off for user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unito"/>
                        <a:buChar char="●"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Limited to library for sensing capabilities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 and MVP User Stories </a:t>
            </a:r>
            <a:endParaRPr/>
          </a:p>
        </p:txBody>
      </p:sp>
      <p:sp>
        <p:nvSpPr>
          <p:cNvPr id="355" name="Google Shape;355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 - Minimum Viable Product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Provides at least rudimentary control interface for someone with limited hand mobility/fine motor skills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Moves joystick/pushes a button on video game controller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MVP User Story: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As a user, I want to be </a:t>
            </a:r>
            <a:r>
              <a:rPr lang="en"/>
              <a:t>able</a:t>
            </a:r>
            <a:r>
              <a:rPr lang="en"/>
              <a:t> to utilize the prosthetic so that I can use basic controls on a video game controller.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Sprint Goals</a:t>
            </a:r>
            <a:endParaRPr/>
          </a:p>
        </p:txBody>
      </p:sp>
      <p:sp>
        <p:nvSpPr>
          <p:cNvPr id="361" name="Google Shape;361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Decide on user input hardware and method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Research into actuators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Begin brainstorming testing standards (controller type/game type)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Identify relevant open source software to use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Mission	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427250" y="1874150"/>
            <a:ext cx="50061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Goal :</a:t>
            </a:r>
            <a:r>
              <a:rPr lang="en"/>
              <a:t> Video game assistive prosthetics to help the user play video games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Motive: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Individuals with limb loss/ limb difference have to adapt the controllers themselves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Benefits to the user: 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Gaming can allow people who are disabled to learn new skills as well as provide therapeutic benefits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1000"/>
              </a:spcAft>
              <a:buSzPts val="1100"/>
              <a:buChar char="○"/>
            </a:pPr>
            <a:r>
              <a:rPr lang="en"/>
              <a:t>Allow them to socialise and boost their self-esteem 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875" y="1716750"/>
            <a:ext cx="3405852" cy="2271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People with partial or total loss of hand mobility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People with hand muscle weakness or lack of muscle control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People with temporary hand injuries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Gaming Innovations </a:t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1303800" y="1777525"/>
            <a:ext cx="34614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Top </a:t>
            </a:r>
            <a:r>
              <a:rPr b="1" lang="en">
                <a:solidFill>
                  <a:schemeClr val="accent3"/>
                </a:solidFill>
              </a:rPr>
              <a:t>adaptations</a:t>
            </a:r>
            <a:r>
              <a:rPr b="1" lang="en">
                <a:solidFill>
                  <a:schemeClr val="accent3"/>
                </a:solidFill>
              </a:rPr>
              <a:t>:</a:t>
            </a:r>
            <a:r>
              <a:rPr lang="en">
                <a:solidFill>
                  <a:schemeClr val="accent3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Controls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Presentation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Less common:</a:t>
            </a:r>
            <a:endParaRPr b="1">
              <a:solidFill>
                <a:schemeClr val="accent3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Performance, training, progress, social, moderation</a:t>
            </a:r>
            <a:endParaRPr/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675" y="409050"/>
            <a:ext cx="3292975" cy="219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6"/>
          <p:cNvPicPr preferRelativeResize="0"/>
          <p:nvPr/>
        </p:nvPicPr>
        <p:blipFill rotWithShape="1">
          <a:blip r:embed="rId4">
            <a:alphaModFix/>
          </a:blip>
          <a:srcRect b="0" l="11801" r="0" t="0"/>
          <a:stretch/>
        </p:blipFill>
        <p:spPr>
          <a:xfrm>
            <a:off x="4969525" y="2724150"/>
            <a:ext cx="3901474" cy="225164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6"/>
          <p:cNvSpPr txBox="1"/>
          <p:nvPr/>
        </p:nvSpPr>
        <p:spPr>
          <a:xfrm>
            <a:off x="7462425" y="409050"/>
            <a:ext cx="148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Ablegamers - Hori Flex</a:t>
            </a:r>
            <a:endParaRPr sz="9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1" name="Google Shape;301;p16"/>
          <p:cNvSpPr txBox="1"/>
          <p:nvPr/>
        </p:nvSpPr>
        <p:spPr>
          <a:xfrm>
            <a:off x="7851900" y="2724150"/>
            <a:ext cx="129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 Infinity</a:t>
            </a:r>
            <a:r>
              <a:rPr lang="en" sz="9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9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Gauntlet</a:t>
            </a:r>
            <a:r>
              <a:rPr lang="en" sz="9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  </a:t>
            </a:r>
            <a:endParaRPr sz="9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307" name="Google Shape;307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want to play games with other people”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“I love gaming! But there isn’t </a:t>
            </a:r>
            <a:r>
              <a:rPr lang="en"/>
              <a:t>a lot</a:t>
            </a:r>
            <a:r>
              <a:rPr lang="en"/>
              <a:t> of games that I can play.”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“I want to be able to use a controller”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“I don’t want to use cheats”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“I want to feel equal”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“I want to be able to play, but the game I like doesn’t work well with __screen readers__”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“I don’t want to feel limited to </a:t>
            </a:r>
            <a:r>
              <a:rPr lang="en"/>
              <a:t>play XYZ when my friends play ZYX</a:t>
            </a:r>
            <a:r>
              <a:rPr lang="en"/>
              <a:t>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Review: Design Decisions</a:t>
            </a:r>
            <a:endParaRPr/>
          </a:p>
        </p:txBody>
      </p:sp>
      <p:sp>
        <p:nvSpPr>
          <p:cNvPr id="313" name="Google Shape;313;p18"/>
          <p:cNvSpPr txBox="1"/>
          <p:nvPr>
            <p:ph idx="1" type="body"/>
          </p:nvPr>
        </p:nvSpPr>
        <p:spPr>
          <a:xfrm>
            <a:off x="768025" y="1768750"/>
            <a:ext cx="5118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Movement: 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Actuators: Springs, pneumatics, </a:t>
            </a:r>
            <a:r>
              <a:rPr lang="en" sz="1300"/>
              <a:t>hydraulics</a:t>
            </a:r>
            <a:r>
              <a:rPr lang="en" sz="1300"/>
              <a:t>, motors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Manipulation: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Controller interaction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Control: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Microcontroller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Software 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Control scheme for robotics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Libraries for input processing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Power supply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Sensors: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○"/>
            </a:pPr>
            <a:r>
              <a:rPr b="1" lang="en" sz="1300">
                <a:solidFill>
                  <a:schemeClr val="accent3"/>
                </a:solidFill>
              </a:rPr>
              <a:t>User input</a:t>
            </a:r>
            <a:endParaRPr b="1" sz="1300">
              <a:solidFill>
                <a:schemeClr val="accent3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Game detection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Input: Direct Signal</a:t>
            </a:r>
            <a:endParaRPr/>
          </a:p>
        </p:txBody>
      </p:sp>
      <p:sp>
        <p:nvSpPr>
          <p:cNvPr id="319" name="Google Shape;319;p19"/>
          <p:cNvSpPr txBox="1"/>
          <p:nvPr>
            <p:ph idx="1" type="body"/>
          </p:nvPr>
        </p:nvSpPr>
        <p:spPr>
          <a:xfrm>
            <a:off x="1006850" y="4060425"/>
            <a:ext cx="7426500" cy="20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user must command the system via motion, buttons, or external commands. </a:t>
            </a:r>
            <a:endParaRPr/>
          </a:p>
        </p:txBody>
      </p:sp>
      <p:pic>
        <p:nvPicPr>
          <p:cNvPr id="320" name="Google Shape;320;p19"/>
          <p:cNvPicPr preferRelativeResize="0"/>
          <p:nvPr/>
        </p:nvPicPr>
        <p:blipFill rotWithShape="1">
          <a:blip r:embed="rId3">
            <a:alphaModFix/>
          </a:blip>
          <a:srcRect b="0" l="8941" r="0" t="0"/>
          <a:stretch/>
        </p:blipFill>
        <p:spPr>
          <a:xfrm>
            <a:off x="3107349" y="1283750"/>
            <a:ext cx="3030728" cy="221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9"/>
          <p:cNvPicPr preferRelativeResize="0"/>
          <p:nvPr/>
        </p:nvPicPr>
        <p:blipFill rotWithShape="1">
          <a:blip r:embed="rId4">
            <a:alphaModFix/>
          </a:blip>
          <a:srcRect b="7647" l="0" r="0" t="19033"/>
          <a:stretch/>
        </p:blipFill>
        <p:spPr>
          <a:xfrm>
            <a:off x="509600" y="1283750"/>
            <a:ext cx="2269202" cy="22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9"/>
          <p:cNvSpPr txBox="1"/>
          <p:nvPr/>
        </p:nvSpPr>
        <p:spPr>
          <a:xfrm>
            <a:off x="2030525" y="1364100"/>
            <a:ext cx="92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GrabbyBot</a:t>
            </a:r>
            <a:endParaRPr sz="8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" name="Google Shape;323;p19"/>
          <p:cNvSpPr txBox="1"/>
          <p:nvPr/>
        </p:nvSpPr>
        <p:spPr>
          <a:xfrm>
            <a:off x="5565800" y="1323950"/>
            <a:ext cx="214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Tecla-E</a:t>
            </a:r>
            <a:endParaRPr sz="8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4" name="Google Shape;324;p19"/>
          <p:cNvPicPr preferRelativeResize="0"/>
          <p:nvPr/>
        </p:nvPicPr>
        <p:blipFill rotWithShape="1">
          <a:blip r:embed="rId5">
            <a:alphaModFix/>
          </a:blip>
          <a:srcRect b="0" l="0" r="33087" t="0"/>
          <a:stretch/>
        </p:blipFill>
        <p:spPr>
          <a:xfrm>
            <a:off x="6405625" y="1283750"/>
            <a:ext cx="2638951" cy="22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9"/>
          <p:cNvSpPr txBox="1"/>
          <p:nvPr/>
        </p:nvSpPr>
        <p:spPr>
          <a:xfrm>
            <a:off x="7623200" y="1323950"/>
            <a:ext cx="214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Xbox Adaptive Controller</a:t>
            </a:r>
            <a:endParaRPr sz="8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11"/>
              <a:t>User Input: External </a:t>
            </a:r>
            <a:endParaRPr sz="29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11"/>
              <a:t>Processing</a:t>
            </a:r>
            <a:endParaRPr sz="2911"/>
          </a:p>
        </p:txBody>
      </p:sp>
      <p:sp>
        <p:nvSpPr>
          <p:cNvPr id="331" name="Google Shape;331;p20"/>
          <p:cNvSpPr txBox="1"/>
          <p:nvPr>
            <p:ph idx="1" type="body"/>
          </p:nvPr>
        </p:nvSpPr>
        <p:spPr>
          <a:xfrm>
            <a:off x="1303800" y="1990050"/>
            <a:ext cx="3606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external libraries to understand sensor input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Voice commands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Python Speech Recognition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 images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Google Vision Hat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Leap Motion Processing</a:t>
            </a:r>
            <a:endParaRPr/>
          </a:p>
        </p:txBody>
      </p:sp>
      <p:pic>
        <p:nvPicPr>
          <p:cNvPr descr="Watchman Eye Tracking - No Audio" id="332" name="Google Shape;332;p20" title="Watchman Tracking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8500" y="362075"/>
            <a:ext cx="3069226" cy="2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44350" y="3334550"/>
            <a:ext cx="4866300" cy="13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0"/>
          <p:cNvSpPr txBox="1"/>
          <p:nvPr/>
        </p:nvSpPr>
        <p:spPr>
          <a:xfrm>
            <a:off x="7767350" y="3065225"/>
            <a:ext cx="120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Leap Processing</a:t>
            </a:r>
            <a:endParaRPr sz="8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5" name="Google Shape;335;p20"/>
          <p:cNvSpPr txBox="1"/>
          <p:nvPr/>
        </p:nvSpPr>
        <p:spPr>
          <a:xfrm>
            <a:off x="7843550" y="398225"/>
            <a:ext cx="120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Watchman</a:t>
            </a:r>
            <a:endParaRPr sz="8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User Input: Myoelectric</a:t>
            </a:r>
            <a:endParaRPr sz="2600"/>
          </a:p>
        </p:txBody>
      </p:sp>
      <p:sp>
        <p:nvSpPr>
          <p:cNvPr id="341" name="Google Shape;341;p21"/>
          <p:cNvSpPr txBox="1"/>
          <p:nvPr>
            <p:ph idx="1" type="body"/>
          </p:nvPr>
        </p:nvSpPr>
        <p:spPr>
          <a:xfrm>
            <a:off x="549750" y="1990050"/>
            <a:ext cx="4308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Myoelectric Prostheses 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Powered by motors and batteries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Controlled by input from electrical signals </a:t>
            </a:r>
            <a:r>
              <a:rPr lang="en"/>
              <a:t>generated</a:t>
            </a:r>
            <a:r>
              <a:rPr lang="en"/>
              <a:t> by muscles in residual limb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Taska Hand, bebionic, i-limb, Michelangelo Hand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Myoelectric Hooks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Provides fine, precision tip pinch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 pinch strength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Durable and waterproof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ETD, ETD2, AxonHook</a:t>
            </a:r>
            <a:endParaRPr/>
          </a:p>
        </p:txBody>
      </p:sp>
      <p:pic>
        <p:nvPicPr>
          <p:cNvPr id="342" name="Google Shape;3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975" y="267625"/>
            <a:ext cx="3627950" cy="20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975" y="2504450"/>
            <a:ext cx="3627950" cy="2418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